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7843"/>
    <p:restoredTop sz="95187"/>
  </p:normalViewPr>
  <p:slideViewPr>
    <p:cSldViewPr snapToGrid="0" snapToObjects="1">
      <p:cViewPr>
        <p:scale>
          <a:sx n="220" d="100"/>
          <a:sy n="220" d="100"/>
        </p:scale>
        <p:origin x="-3576" y="-72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A18B8-70D8-CD42-B882-FDFB1D35ED42}" type="datetimeFigureOut">
              <a:rPr lang="en-US" smtClean="0"/>
              <a:t>3/27/20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902258-58C0-B347-8867-94575A2038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9348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02258-58C0-B347-8867-94575A20384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6437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22596-8BC3-4846-B6AD-2E41CC7462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E17BBC-042B-4643-B826-12974B2592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640FE6-3C0B-CB4F-A864-3C1B64746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44F1B-9D61-D14D-9D3C-6A66743EEF79}" type="datetimeFigureOut">
              <a:rPr lang="en-US" smtClean="0"/>
              <a:t>3/27/20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02321E-F987-E546-9E32-89802D0212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48772C-A3E9-644D-A140-D23C7CC9B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D0B99-6B5D-3D48-99FF-8DC60AF7D6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691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9D3C5-17FD-B041-9795-8DD683B0B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62E519-F512-924B-98EE-2FE9221C4C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9415A8-BB35-7944-B462-1DDEFFFA1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44F1B-9D61-D14D-9D3C-6A66743EEF79}" type="datetimeFigureOut">
              <a:rPr lang="en-US" smtClean="0"/>
              <a:t>3/27/20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E6285E-2DFC-7749-8CC3-B58C8BED0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471A2-6B3A-A446-BE7C-C543BE556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D0B99-6B5D-3D48-99FF-8DC60AF7D6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124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70EBE52-36D5-E646-9CD4-05A552D518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8761A7-9DF1-164D-A0DA-87A0C9DC36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3E4AD7-2CA1-D048-B450-347EBA505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44F1B-9D61-D14D-9D3C-6A66743EEF79}" type="datetimeFigureOut">
              <a:rPr lang="en-US" smtClean="0"/>
              <a:t>3/27/20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1BCA70-EA99-584E-84B6-1FEA98386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FE3D05-2AD7-514E-A62A-F23F04C9E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D0B99-6B5D-3D48-99FF-8DC60AF7D6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287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304BB-4D20-5549-A5A5-DB9075A27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ED0DE4-5987-3E47-ABD5-72AF5D2409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C0DA4D-7154-9A41-B527-3F3A68506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44F1B-9D61-D14D-9D3C-6A66743EEF79}" type="datetimeFigureOut">
              <a:rPr lang="en-US" smtClean="0"/>
              <a:t>3/27/20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F38E33-7FE7-F747-A544-C0B98C0E7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0F4735-B065-9E44-8F1E-4D86CB352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D0B99-6B5D-3D48-99FF-8DC60AF7D6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897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6BB62-B9A1-3146-BBC0-8DF214CF5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993EEE-BDD4-5D47-9B78-DD2ED692E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B66733-727C-0F47-895E-6CD209F0D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44F1B-9D61-D14D-9D3C-6A66743EEF79}" type="datetimeFigureOut">
              <a:rPr lang="en-US" smtClean="0"/>
              <a:t>3/27/20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574E82-2B7F-8C44-8678-556C800D5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186A6C-329D-D146-BD08-E545471A0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D0B99-6B5D-3D48-99FF-8DC60AF7D6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556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7F33F-72E3-1046-BD01-4A9C59276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090470-C17B-DF4F-98DB-9C96560948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EA726E-04F2-1647-BD39-969AA350B8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F33878-B08A-7D48-9A3A-D5C64255D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44F1B-9D61-D14D-9D3C-6A66743EEF79}" type="datetimeFigureOut">
              <a:rPr lang="en-US" smtClean="0"/>
              <a:t>3/27/20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851312-0060-7947-81D6-85270C104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D8D3A3-624B-4D4F-B251-B98695118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D0B99-6B5D-3D48-99FF-8DC60AF7D6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758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F063E-2DF5-5545-AB81-A10B9AA30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90A917-C763-D34F-B8E5-FC9B1E43E8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517F7B-F9BB-3649-9E99-80F2AE4BF5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CD93A3-4230-B840-9036-8B2F1EA51A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5F1C085-2FAC-604F-855E-EE022E223F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ABE4CAD-1A0A-0649-9343-52CE1B3E4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44F1B-9D61-D14D-9D3C-6A66743EEF79}" type="datetimeFigureOut">
              <a:rPr lang="en-US" smtClean="0"/>
              <a:t>3/27/20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B6D38D-DAC0-A244-91D8-CF6D38EEF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CB8C41-5A01-E941-9856-A570C4F9A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D0B99-6B5D-3D48-99FF-8DC60AF7D6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482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E132B-B29A-1A47-84C3-08DB62431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123643-C283-1F4E-9B86-429591912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44F1B-9D61-D14D-9D3C-6A66743EEF79}" type="datetimeFigureOut">
              <a:rPr lang="en-US" smtClean="0"/>
              <a:t>3/27/20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9AEB2C-9DF1-0342-8ACC-FF3285B76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06DCBA-12B3-214A-93B2-22B74E36F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D0B99-6B5D-3D48-99FF-8DC60AF7D6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2666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F0ADF1-CACB-7047-8E07-B3A9C3B09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44F1B-9D61-D14D-9D3C-6A66743EEF79}" type="datetimeFigureOut">
              <a:rPr lang="en-US" smtClean="0"/>
              <a:t>3/27/20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5430EC-6A12-504A-8F41-4A43F526F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DAE4C8-9223-8144-BB61-8EF0A8866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D0B99-6B5D-3D48-99FF-8DC60AF7D6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27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78835-BC53-7A40-BD14-71C4B0B35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FFFE18-500B-C64C-95EA-D7B85BFAA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9F9F01-F185-EB46-B25B-D0923B18CB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3EB641-0687-F64A-8666-8575875FD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44F1B-9D61-D14D-9D3C-6A66743EEF79}" type="datetimeFigureOut">
              <a:rPr lang="en-US" smtClean="0"/>
              <a:t>3/27/20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132053-D8EF-7B4D-880C-6B839A8E4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1201B5-F5D3-3948-A764-E497EEBEB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D0B99-6B5D-3D48-99FF-8DC60AF7D6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005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5C358-15B6-3746-9907-26E947C6B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D0C7D3D-ADB3-3A4A-8418-836C0F05AD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1622D7-A442-294C-99A1-D08DD8746A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E504C3-BA84-B94F-B53C-A52948739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44F1B-9D61-D14D-9D3C-6A66743EEF79}" type="datetimeFigureOut">
              <a:rPr lang="en-US" smtClean="0"/>
              <a:t>3/27/20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C19896-26F1-6448-8161-20905F84F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AD7B88-77A3-1F46-8C13-60912F57F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D0B99-6B5D-3D48-99FF-8DC60AF7D6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243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6B2A6D9-34DB-4C42-AA33-7340F9AA4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6A58A9-E41E-1946-81E0-F3C9B1818D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C86611-4FA5-714F-BB0C-3512E93C5E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144F1B-9D61-D14D-9D3C-6A66743EEF79}" type="datetimeFigureOut">
              <a:rPr lang="en-US" smtClean="0"/>
              <a:t>3/27/20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9A118E-D10A-0948-800C-B12A816093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2132BA-3B0D-C149-834C-AD0037A20C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6D0B99-6B5D-3D48-99FF-8DC60AF7D6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035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1.tiff"/><Relationship Id="rId7" Type="http://schemas.openxmlformats.org/officeDocument/2006/relationships/image" Target="../media/image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tiff"/><Relationship Id="rId5" Type="http://schemas.openxmlformats.org/officeDocument/2006/relationships/image" Target="../media/image3.tiff"/><Relationship Id="rId4" Type="http://schemas.openxmlformats.org/officeDocument/2006/relationships/image" Target="../media/image2.tiff"/><Relationship Id="rId9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3F414CE-AE6C-B640-A246-BFCF70758536}"/>
              </a:ext>
            </a:extLst>
          </p:cNvPr>
          <p:cNvSpPr txBox="1"/>
          <p:nvPr/>
        </p:nvSpPr>
        <p:spPr>
          <a:xfrm>
            <a:off x="1561059" y="67484"/>
            <a:ext cx="8957734" cy="4616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1200" b="1" dirty="0"/>
              <a:t>E-CIGARETTE HEALTH CRISIS: WHAT DO WE KNOW ABOUT THE RISK PERCEPTIONS, ATTITUDES, NORMS, AND USE OF E-CIGARETTES AMONG COLLEGE STUDENTS</a:t>
            </a: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DF21684A-A35B-0E48-920B-BBFED88D64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538" y="2898748"/>
            <a:ext cx="215123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635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63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0" marR="0" lvl="0" indent="63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0AA6B1DA-0A04-304F-8415-423398D5EB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5302" y="515875"/>
            <a:ext cx="5667472" cy="21544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635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sz="800" b="1" dirty="0"/>
              <a:t>Dr. </a:t>
            </a:r>
            <a:r>
              <a:rPr lang="en-US" altLang="en-US" sz="800" b="1" dirty="0" err="1"/>
              <a:t>Taejin</a:t>
            </a:r>
            <a:r>
              <a:rPr lang="en-US" altLang="en-US" sz="800" b="1" dirty="0"/>
              <a:t> Jung, Dr. </a:t>
            </a:r>
            <a:r>
              <a:rPr lang="en-US" altLang="en-US" sz="800" b="1" dirty="0" err="1"/>
              <a:t>Minhao</a:t>
            </a:r>
            <a:r>
              <a:rPr lang="en-US" altLang="en-US" sz="800" b="1" dirty="0"/>
              <a:t> Dai, and Dr. Katherine </a:t>
            </a:r>
            <a:r>
              <a:rPr lang="en-US" altLang="en-US" sz="800" b="1" dirty="0" err="1"/>
              <a:t>Thweatt</a:t>
            </a:r>
            <a:r>
              <a:rPr lang="en-US" altLang="en-US" sz="800" b="1" dirty="0"/>
              <a:t>, State University of New York at Oswego</a:t>
            </a:r>
            <a:endParaRPr kumimoji="0" lang="en-US" altLang="en-US" sz="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9503474-7008-E041-B7CB-8737E5080F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43733" y="74113"/>
            <a:ext cx="799750" cy="5386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AA82A17-B05B-9F4D-B658-6518D56D34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592" y="67484"/>
            <a:ext cx="799750" cy="5386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27D33C-6B57-964F-B8AA-D7DA34956B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2489" y="964731"/>
            <a:ext cx="1568620" cy="12830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18D3503-F134-3D41-A15B-710B853579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2489" y="2367472"/>
            <a:ext cx="2737940" cy="25112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EDE2EDD-8BA5-0B4C-8F77-2A5533A3A9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73455" y="964731"/>
            <a:ext cx="3064316" cy="261633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549CDAF-3213-6242-98D3-FC99CEDF9E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18476" y="977540"/>
            <a:ext cx="3273524" cy="208304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7ABCAA5C-FD2E-B241-9D6D-CEAEBCAF23DC}"/>
              </a:ext>
            </a:extLst>
          </p:cNvPr>
          <p:cNvSpPr txBox="1"/>
          <p:nvPr/>
        </p:nvSpPr>
        <p:spPr>
          <a:xfrm>
            <a:off x="171329" y="3021859"/>
            <a:ext cx="23897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/>
              <a:t>	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6903AA2-0FA5-3342-A0FA-8335526755D6}"/>
              </a:ext>
            </a:extLst>
          </p:cNvPr>
          <p:cNvSpPr txBox="1"/>
          <p:nvPr/>
        </p:nvSpPr>
        <p:spPr>
          <a:xfrm>
            <a:off x="3656507" y="1044887"/>
            <a:ext cx="6126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Findings</a:t>
            </a:r>
          </a:p>
          <a:p>
            <a:endParaRPr lang="en-US" sz="800" dirty="0"/>
          </a:p>
        </p:txBody>
      </p:sp>
      <p:graphicFrame>
        <p:nvGraphicFramePr>
          <p:cNvPr id="39" name="Table 38">
            <a:extLst>
              <a:ext uri="{FF2B5EF4-FFF2-40B4-BE49-F238E27FC236}">
                <a16:creationId xmlns:a16="http://schemas.microsoft.com/office/drawing/2014/main" id="{BF356110-A3A0-5B45-8AB1-2998A1D862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327931"/>
              </p:ext>
            </p:extLst>
          </p:nvPr>
        </p:nvGraphicFramePr>
        <p:xfrm>
          <a:off x="192435" y="1022999"/>
          <a:ext cx="2113443" cy="13911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3443">
                  <a:extLst>
                    <a:ext uri="{9D8B030D-6E8A-4147-A177-3AD203B41FA5}">
                      <a16:colId xmlns:a16="http://schemas.microsoft.com/office/drawing/2014/main" val="672581898"/>
                    </a:ext>
                  </a:extLst>
                </a:gridCol>
              </a:tblGrid>
              <a:tr h="1391143">
                <a:tc>
                  <a:txBody>
                    <a:bodyPr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600" b="1" dirty="0">
                          <a:solidFill>
                            <a:schemeClr val="accent4"/>
                          </a:solidFill>
                        </a:rPr>
                        <a:t>E-cigarette use and its averse consequences</a:t>
                      </a:r>
                    </a:p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altLang="ko-KR" sz="600" b="1" dirty="0">
                        <a:solidFill>
                          <a:schemeClr val="accent4"/>
                        </a:solidFill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kumimoji="0" lang="en-US" altLang="ko-KR" sz="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E-cigarettes have rapidly become the most common tobacco products used by youth, exceeding the prevalence of combustible tobacco. 3.62 million high and middle school students (20.8% among high school students and 4.9% among middle school students) were current users of e-cigarettes and other Electronic Nicotine Delivery Systems (ENDS) (Walley, Wilson, </a:t>
                      </a:r>
                      <a:r>
                        <a:rPr kumimoji="0" lang="en-US" altLang="ko-KR" sz="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Winickoff</a:t>
                      </a:r>
                      <a:r>
                        <a:rPr kumimoji="0" lang="en-US" altLang="ko-KR" sz="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, &amp; </a:t>
                      </a:r>
                      <a:r>
                        <a:rPr kumimoji="0" lang="en-US" altLang="ko-KR" sz="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Groner</a:t>
                      </a:r>
                      <a:r>
                        <a:rPr kumimoji="0" lang="en-US" altLang="ko-KR" sz="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, 2019).</a:t>
                      </a:r>
                      <a:endParaRPr kumimoji="0" lang="en-US" altLang="ko-KR" sz="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kumimoji="0" lang="en-US" sz="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500" b="1" dirty="0">
                          <a:solidFill>
                            <a:schemeClr val="tx1"/>
                          </a:solidFill>
                          <a:latin typeface="+mn-lt"/>
                        </a:rPr>
                        <a:t>E-cigarette use increases risk for cough, wheezing, asthma exacerbations, and severe pulmonary disease  (Report, 2018).</a:t>
                      </a:r>
                    </a:p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5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500" b="1" dirty="0">
                          <a:solidFill>
                            <a:schemeClr val="tx1"/>
                          </a:solidFill>
                          <a:latin typeface="+mn-lt"/>
                        </a:rPr>
                        <a:t>The purpose of this research is to understand college students’ perception and use e-cigarette, main reasons and influencers of (not) using e-cigarette, and main situations of prompting e-cigarette use.</a:t>
                      </a:r>
                      <a:endParaRPr kumimoji="0" lang="en-US" altLang="ko-KR" sz="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4035825"/>
                  </a:ext>
                </a:extLst>
              </a:tr>
            </a:tbl>
          </a:graphicData>
        </a:graphic>
      </p:graphicFrame>
      <p:graphicFrame>
        <p:nvGraphicFramePr>
          <p:cNvPr id="42" name="Table 41">
            <a:extLst>
              <a:ext uri="{FF2B5EF4-FFF2-40B4-BE49-F238E27FC236}">
                <a16:creationId xmlns:a16="http://schemas.microsoft.com/office/drawing/2014/main" id="{0D2934CC-BC37-A54B-8E56-24012C2224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1279433"/>
              </p:ext>
            </p:extLst>
          </p:nvPr>
        </p:nvGraphicFramePr>
        <p:xfrm>
          <a:off x="192434" y="2611420"/>
          <a:ext cx="2113443" cy="103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3443">
                  <a:extLst>
                    <a:ext uri="{9D8B030D-6E8A-4147-A177-3AD203B41FA5}">
                      <a16:colId xmlns:a16="http://schemas.microsoft.com/office/drawing/2014/main" val="3902283880"/>
                    </a:ext>
                  </a:extLst>
                </a:gridCol>
              </a:tblGrid>
              <a:tr h="34043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1" dirty="0">
                          <a:solidFill>
                            <a:schemeClr val="accent4"/>
                          </a:solidFill>
                        </a:rPr>
                        <a:t>Research Questions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b="1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00" b="1" dirty="0">
                          <a:solidFill>
                            <a:schemeClr val="tx1"/>
                          </a:solidFill>
                        </a:rPr>
                        <a:t>RQ1. How do college students perceive and use e-cigarettes?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500" b="1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00" b="1" dirty="0">
                          <a:solidFill>
                            <a:schemeClr val="tx1"/>
                          </a:solidFill>
                        </a:rPr>
                        <a:t>RQ2. What are the reasons (not) of using e-cigarettes?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500" b="1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00" b="1" dirty="0">
                          <a:solidFill>
                            <a:schemeClr val="tx1"/>
                          </a:solidFill>
                        </a:rPr>
                        <a:t>RQ3. What are the situations prompting e-cigarette use?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500" b="1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00" b="1" dirty="0">
                          <a:solidFill>
                            <a:schemeClr val="tx1"/>
                          </a:solidFill>
                        </a:rPr>
                        <a:t>RQ4. Who are the influencers of using e-cigarettes?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500" b="1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00" b="1" dirty="0">
                          <a:solidFill>
                            <a:schemeClr val="tx1"/>
                          </a:solidFill>
                        </a:rPr>
                        <a:t>RQ5. Are there differences of perceptions, uses, situations and influencers of e-cigarette use between non-smokers and non-smokers?</a:t>
                      </a:r>
                      <a:endParaRPr lang="en-US" sz="500" b="1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5780997"/>
                  </a:ext>
                </a:extLst>
              </a:tr>
            </a:tbl>
          </a:graphicData>
        </a:graphic>
      </p:graphicFrame>
      <p:sp>
        <p:nvSpPr>
          <p:cNvPr id="43" name="TextBox 42">
            <a:extLst>
              <a:ext uri="{FF2B5EF4-FFF2-40B4-BE49-F238E27FC236}">
                <a16:creationId xmlns:a16="http://schemas.microsoft.com/office/drawing/2014/main" id="{ED551781-5DCB-634E-A9E8-3B6BFA06A68D}"/>
              </a:ext>
            </a:extLst>
          </p:cNvPr>
          <p:cNvSpPr txBox="1"/>
          <p:nvPr/>
        </p:nvSpPr>
        <p:spPr>
          <a:xfrm>
            <a:off x="192434" y="3881206"/>
            <a:ext cx="2113443" cy="110799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600" b="1" dirty="0">
                <a:solidFill>
                  <a:srgbClr val="FFC000"/>
                </a:solidFill>
              </a:rPr>
              <a:t>Research Methods</a:t>
            </a:r>
          </a:p>
          <a:p>
            <a:endParaRPr lang="en-US" sz="500" b="1" dirty="0">
              <a:solidFill>
                <a:schemeClr val="bg1"/>
              </a:solidFill>
            </a:endParaRPr>
          </a:p>
          <a:p>
            <a:r>
              <a:rPr lang="en-US" sz="500" b="1" dirty="0"/>
              <a:t>Data collection: Online survey through Qualtrics with the survey distribution support by the Institute of Research and Assessment of SUNY Oswego.</a:t>
            </a:r>
          </a:p>
          <a:p>
            <a:r>
              <a:rPr lang="en-US" sz="500" b="1" dirty="0"/>
              <a:t>Measurement: Standardized survey questionnaire to measure demographic and e-cigarette perception and use related variables. </a:t>
            </a:r>
          </a:p>
          <a:p>
            <a:r>
              <a:rPr lang="en-US" sz="500" b="1" dirty="0"/>
              <a:t>Sampling: Convenient sampling from SUNY Oswego students.</a:t>
            </a:r>
          </a:p>
          <a:p>
            <a:r>
              <a:rPr lang="en-US" sz="500" b="1" dirty="0"/>
              <a:t>Data collection period: December 2019.</a:t>
            </a:r>
          </a:p>
          <a:p>
            <a:r>
              <a:rPr lang="en-US" sz="500" b="1" dirty="0"/>
              <a:t>Sample size: 879 (About 10% response rate)</a:t>
            </a:r>
          </a:p>
          <a:p>
            <a:r>
              <a:rPr lang="en-US" sz="500" b="1" dirty="0"/>
              <a:t>Incentive: $10 cash rewards for 25 randomly selected respondents.</a:t>
            </a:r>
          </a:p>
          <a:p>
            <a:r>
              <a:rPr lang="en-US" sz="500" b="1" dirty="0"/>
              <a:t>Data analysis: SPSS was used to do descriptive and analytical analysis (e.g., Chi-square test and t-test).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664708-DEBF-8944-BF63-30C63D1F6B44}"/>
              </a:ext>
            </a:extLst>
          </p:cNvPr>
          <p:cNvSpPr txBox="1"/>
          <p:nvPr/>
        </p:nvSpPr>
        <p:spPr>
          <a:xfrm>
            <a:off x="4430199" y="1114663"/>
            <a:ext cx="1119575" cy="11695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500" b="1" dirty="0"/>
              <a:t>Respondents’ average age is 21.4 years old.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500" b="1" dirty="0"/>
              <a:t>Among respondents, majority of them are female (61%) and white (75.5%).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500" b="1" dirty="0"/>
              <a:t>Students of all four undergraduate years and  graduates responded. Among them, seniors responded most (29.7%).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500" b="1" dirty="0"/>
              <a:t>Most students live at residence hall (49.2%) and privately-owned apartment or house (44.1%).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B20133-D463-A342-864C-F9B2ECBD4A6C}"/>
              </a:ext>
            </a:extLst>
          </p:cNvPr>
          <p:cNvSpPr txBox="1"/>
          <p:nvPr/>
        </p:nvSpPr>
        <p:spPr>
          <a:xfrm>
            <a:off x="2795982" y="5179618"/>
            <a:ext cx="2690261" cy="15311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550" b="1" dirty="0"/>
              <a:t>Average age of the first e-cigarette use is 18.1 years old. The typical age of incoming freshmen in U.S. college is 18 or 19.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550" b="1" dirty="0"/>
              <a:t>Most current e-cigarette smokers use e-cigarette for “1-3 years (57.3%)”, followed by “1~3 months (15.2%)” and “less than 3 months (11.8%).”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550" b="1" dirty="0"/>
              <a:t>About one out of three respondents live with e-cigarette smokers (37.7%) and allow smoking inside their residency (34.7%).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550" b="1" dirty="0"/>
              <a:t>About six out of ten (58.6%) respondents think e-cigarettes contain more nicotine than traditional tobacco products, while about three out of ten think about the same level of nicotine was included (32.3%).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550" b="1" dirty="0"/>
              <a:t>22.3% of respondents are current e-cigarette smokers and 8.8% of them was ex-e-cigarette smokers and didn’t smoke for the past three months.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550" b="1" dirty="0"/>
              <a:t>Menthol/Mint is the most favored e-cigarette flavor (60.8%) followed by fruit (14.6%) and cocktail of multiple flavors (10.1%).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550" b="1" dirty="0"/>
              <a:t>Nine out of ten respondents use e-cigarette with alcohol sometimes (55.3%) or always (32.0%).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550" b="1" dirty="0"/>
              <a:t>About half of respondents use e-cigarette with marijuana sometimes (36.5%) or always (14.8).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B58311-F931-8F48-AF31-3401BCC3E2CF}"/>
              </a:ext>
            </a:extLst>
          </p:cNvPr>
          <p:cNvSpPr txBox="1"/>
          <p:nvPr/>
        </p:nvSpPr>
        <p:spPr>
          <a:xfrm>
            <a:off x="5710366" y="3592983"/>
            <a:ext cx="3051244" cy="212365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550" b="1" dirty="0"/>
              <a:t>”Easy to use”, “variety of flavors”, “friends use them”, “get a buzz”, “lack of bad smell”, “greater social acceptability”, “relieve stress”, “sleek design” and “curiosity” are main reasons to use e-cigarette products among other reasons. </a:t>
            </a:r>
          </a:p>
          <a:p>
            <a:pPr lvl="1"/>
            <a:r>
              <a:rPr lang="en-US" sz="550" b="1" dirty="0">
                <a:sym typeface="Wingdings" pitchFamily="2" charset="2"/>
              </a:rPr>
              <a:t> When comparing smokers and non-smokers,  more smokers use e-cigarette because it is “easy to use”, “get a buzz”, ”lack of bad smell”, “relieve stress” while non-smokers consider to use e-cigarette because ”friends use them”, “peer pressure” and “less addictive than traditional cigarette.”</a:t>
            </a:r>
          </a:p>
          <a:p>
            <a:pPr lvl="1"/>
            <a:endParaRPr lang="en-US" sz="550" b="1" dirty="0">
              <a:sym typeface="Wingdings" pitchFamily="2" charset="2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550" b="1" dirty="0"/>
              <a:t>Vaping related negative health consequences (e.g., respiratory diseases, cancer/heart diseases, skin aging) are the main reasons of not using e-cigarette products. </a:t>
            </a:r>
            <a:r>
              <a:rPr lang="en-US" sz="550" b="1" dirty="0">
                <a:sym typeface="Wingdings" pitchFamily="2" charset="2"/>
              </a:rPr>
              <a:t>When comparing smokers and non-smokers</a:t>
            </a:r>
            <a:endParaRPr lang="en-US" sz="550" b="1" dirty="0"/>
          </a:p>
          <a:p>
            <a:pPr lvl="1"/>
            <a:r>
              <a:rPr lang="en-US" sz="550" b="1" dirty="0">
                <a:sym typeface="Wingdings" pitchFamily="2" charset="2"/>
              </a:rPr>
              <a:t> When comparing smokers and non-smokers, non-smokers concern more on these negative health consequences than smokers. </a:t>
            </a:r>
            <a:r>
              <a:rPr lang="en-US" sz="550" b="1" dirty="0"/>
              <a:t>	</a:t>
            </a:r>
          </a:p>
          <a:p>
            <a:pPr marL="628650" lvl="1" indent="-171450">
              <a:buFont typeface="Wingdings" pitchFamily="2" charset="2"/>
              <a:buChar char="è"/>
            </a:pPr>
            <a:endParaRPr lang="en-US" sz="550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550" b="1" dirty="0"/>
              <a:t>”Social gathering “ and “being with friends who vape” are the two main situations that make people to smoke e-cigarette more. 	</a:t>
            </a:r>
          </a:p>
          <a:p>
            <a:pPr lvl="1"/>
            <a:r>
              <a:rPr lang="en-US" sz="550" b="1" dirty="0">
                <a:sym typeface="Wingdings" pitchFamily="2" charset="2"/>
              </a:rPr>
              <a:t>When comparing smokers and non-smokers, smokers are more susceptible to smoke e-cigarettes under these circumstances. </a:t>
            </a:r>
          </a:p>
          <a:p>
            <a:pPr marL="628650" lvl="1" indent="-171450">
              <a:buFont typeface="Wingdings" pitchFamily="2" charset="2"/>
              <a:buChar char="è"/>
            </a:pPr>
            <a:endParaRPr lang="en-US" sz="550" b="1" dirty="0">
              <a:sym typeface="Wingdings" pitchFamily="2" charset="2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550" b="1" dirty="0">
                <a:sym typeface="Wingdings" pitchFamily="2" charset="2"/>
              </a:rPr>
              <a:t>Parents followed by partners, siblings and friends are the main influencers of not using e-cigarette. </a:t>
            </a:r>
          </a:p>
          <a:p>
            <a:pPr lvl="1"/>
            <a:r>
              <a:rPr lang="en-US" sz="550" b="1" dirty="0">
                <a:sym typeface="Wingdings" pitchFamily="2" charset="2"/>
              </a:rPr>
              <a:t> Compared with non-e-cigarette smokers, smokers are more susceptible of these influencers. However, parents are the main influencer to both non-smokers and smokers without statistically significant difference. </a:t>
            </a:r>
            <a:endParaRPr lang="en-US" sz="550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BF854B0-2AD7-9740-8F63-4FB941CE0CA9}"/>
              </a:ext>
            </a:extLst>
          </p:cNvPr>
          <p:cNvSpPr txBox="1"/>
          <p:nvPr/>
        </p:nvSpPr>
        <p:spPr>
          <a:xfrm>
            <a:off x="8992239" y="3133177"/>
            <a:ext cx="3051244" cy="15311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550" b="1" dirty="0"/>
              <a:t>E-cigarette smokers are more likely to live with smokers (72% vs. 27.9%).</a:t>
            </a:r>
          </a:p>
          <a:p>
            <a:endParaRPr lang="en-US" sz="550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550" b="1" dirty="0"/>
              <a:t>E-cigarette smokers are more likely to allow other smokers to smoke in the living quarter (48.9% vs. 30.6%).</a:t>
            </a:r>
          </a:p>
          <a:p>
            <a:endParaRPr lang="en-US" sz="550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550" b="1" dirty="0"/>
              <a:t>Non-smokers are more like to think that e-cigarette has same or lesser level of nicotine than traditional tobacco (42.8% vs. 36.6%).</a:t>
            </a:r>
          </a:p>
          <a:p>
            <a:endParaRPr lang="en-US" sz="550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550" b="1" dirty="0"/>
              <a:t>E-cigarette smokers are younger than non-e-cigarette smokers (20.69 vs. 21.68 age old).</a:t>
            </a:r>
          </a:p>
          <a:p>
            <a:endParaRPr lang="en-US" sz="550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550" b="1" dirty="0"/>
              <a:t>Feeling of financial security is not a meaningful factor of using e-cigarette. </a:t>
            </a:r>
          </a:p>
          <a:p>
            <a:endParaRPr lang="en-US" sz="550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550" b="1" dirty="0"/>
              <a:t>E-cigarette smokers have more close friends who smoke than non-e-cigarette smokers (4.16 vs. 2.39 people).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550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550" b="1" dirty="0"/>
              <a:t>More non-e-cigarette smokers support for the current e-cigarette smoking policy like the e-cigarette flavor ban than e-cigarette smokers. </a:t>
            </a:r>
          </a:p>
        </p:txBody>
      </p:sp>
      <p:pic>
        <p:nvPicPr>
          <p:cNvPr id="26" name="image2.jpg" descr="Image result for juul pic">
            <a:extLst>
              <a:ext uri="{FF2B5EF4-FFF2-40B4-BE49-F238E27FC236}">
                <a16:creationId xmlns:a16="http://schemas.microsoft.com/office/drawing/2014/main" id="{799E91E5-F24D-9042-9E8E-32724DA6FC26}"/>
              </a:ext>
            </a:extLst>
          </p:cNvPr>
          <p:cNvPicPr/>
          <p:nvPr/>
        </p:nvPicPr>
        <p:blipFill>
          <a:blip r:embed="rId8"/>
          <a:srcRect/>
          <a:stretch>
            <a:fillRect/>
          </a:stretch>
        </p:blipFill>
        <p:spPr>
          <a:xfrm>
            <a:off x="171329" y="5222669"/>
            <a:ext cx="956721" cy="877546"/>
          </a:xfrm>
          <a:prstGeom prst="rect">
            <a:avLst/>
          </a:prstGeom>
          <a:ln/>
        </p:spPr>
      </p:pic>
      <p:pic>
        <p:nvPicPr>
          <p:cNvPr id="27" name="image1.jpg" descr="Image result for juul pic">
            <a:extLst>
              <a:ext uri="{FF2B5EF4-FFF2-40B4-BE49-F238E27FC236}">
                <a16:creationId xmlns:a16="http://schemas.microsoft.com/office/drawing/2014/main" id="{C8C560CA-7D9A-D74F-8F28-B2072A619679}"/>
              </a:ext>
            </a:extLst>
          </p:cNvPr>
          <p:cNvPicPr/>
          <p:nvPr/>
        </p:nvPicPr>
        <p:blipFill>
          <a:blip r:embed="rId9"/>
          <a:srcRect/>
          <a:stretch>
            <a:fillRect/>
          </a:stretch>
        </p:blipFill>
        <p:spPr>
          <a:xfrm>
            <a:off x="1175728" y="5650781"/>
            <a:ext cx="1385305" cy="907674"/>
          </a:xfrm>
          <a:prstGeom prst="rect">
            <a:avLst/>
          </a:prstGeom>
          <a:ln/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83C543B-A129-3C44-9EA4-8DED421431D3}"/>
              </a:ext>
            </a:extLst>
          </p:cNvPr>
          <p:cNvSpPr txBox="1"/>
          <p:nvPr/>
        </p:nvSpPr>
        <p:spPr>
          <a:xfrm>
            <a:off x="8992239" y="4771814"/>
            <a:ext cx="3051244" cy="193899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500" b="1" dirty="0"/>
              <a:t>[Conclusions and Discussions]</a:t>
            </a:r>
          </a:p>
          <a:p>
            <a:endParaRPr lang="en-US" sz="500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500" b="1" dirty="0"/>
              <a:t>While about one out of five college students (22.3%) are current e-cigarette smokers, 8.8% of them was ex-e-cigarette smokers and didn’t smoke for the past three months, which implies the importance of smoking cessation campaign and education.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500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500" b="1" dirty="0"/>
              <a:t>87.3% and 51.3% of college students answered that they co-use alcohol or marijuana sometimes or always when they smoke e-cigarettes. E-cigarettes could actually serve as a gateway drug to users which will make them more likely to use other illicit drugs like cocaine.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500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500" b="1" dirty="0"/>
              <a:t>It is critical to understand the main reasons of using (or not using) e-cigarettes. Peer pressure is the main reason of non-smokers to become to use e-cigarettes, while current smokers continue to use e-cigarettes because of their positive functionalities such as easy to use, lack of bad smell and relieving stress.  While e-cigarette smokers are more susceptible of peer pressure, parents are the most important influencer to both smokers and non-smokers on their smoking decision.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500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500" b="1" dirty="0"/>
              <a:t>E-cigarette smokers (compared to non-smokers) are more likely to live with smokers and allow other smokers to smoke in the living quarters. Smoke-free legislation is one of the most effective environmental smoking control strategies along with regulations on sales and marketing and taxation.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500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500" b="1" dirty="0"/>
              <a:t>It is always true that peer-pressure is one of the biggest predictors of beginning an use of e-cigarettes. E-cigarette smokers have more close friends who smoke than non-e-cigarette smokers (4.16 vs. 2.39 people).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ACBE5B1-FD7E-9243-AC92-B2C1EB9785F9}"/>
              </a:ext>
            </a:extLst>
          </p:cNvPr>
          <p:cNvSpPr txBox="1"/>
          <p:nvPr/>
        </p:nvSpPr>
        <p:spPr>
          <a:xfrm>
            <a:off x="5716872" y="5777050"/>
            <a:ext cx="3051244" cy="9541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550" b="1" dirty="0"/>
              <a:t>[Conclusions and Discussions]</a:t>
            </a:r>
          </a:p>
          <a:p>
            <a:endParaRPr lang="en-US" sz="550" dirty="0"/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en-US" sz="500" b="1" dirty="0"/>
              <a:t>The average age of the first e-cigarette use is 18.1 years old and average age of e-cigarette smokers and younger than non-e-cigarette smokers. Most college students began e-cigarette use at the time of high school senior or college freshman. People who start smoking at an early age are more likely to develop a severe addition to nicotine that those who start at later age. So, it is critical to make early age anti-smoking initiation campaign and education. </a:t>
            </a:r>
          </a:p>
          <a:p>
            <a:pPr marL="171450" indent="-171450" fontAlgn="base">
              <a:buFont typeface="Arial" panose="020B0604020202020204" pitchFamily="34" charset="0"/>
              <a:buChar char="•"/>
            </a:pPr>
            <a:endParaRPr lang="en-US" sz="500" b="1" dirty="0"/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en-US" sz="500" b="1" dirty="0"/>
              <a:t>27% of current e-cigarette smokers use e-cigarette product less than 1 year and 84.3% of them use it less than 3 years. So, it is critical to help short-term e-cigarette users to quit smoking.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500" dirty="0"/>
          </a:p>
        </p:txBody>
      </p:sp>
    </p:spTree>
    <p:extLst>
      <p:ext uri="{BB962C8B-B14F-4D97-AF65-F5344CB8AC3E}">
        <p14:creationId xmlns:p14="http://schemas.microsoft.com/office/powerpoint/2010/main" val="3660875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832</TotalTime>
  <Words>1389</Words>
  <Application>Microsoft Macintosh PowerPoint</Application>
  <PresentationFormat>Widescreen</PresentationFormat>
  <Paragraphs>84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9" baseType="lpstr">
      <vt:lpstr>Malgun Gothic</vt:lpstr>
      <vt:lpstr>Malgun Gothic</vt:lpstr>
      <vt:lpstr>Arial</vt:lpstr>
      <vt:lpstr>Calibri</vt:lpstr>
      <vt:lpstr>Calibri Light</vt:lpstr>
      <vt:lpstr>Times New Roman</vt:lpstr>
      <vt:lpstr>Wingdings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Taejin Jung</dc:creator>
  <cp:lastModifiedBy>Taejin Jung</cp:lastModifiedBy>
  <cp:revision>57</cp:revision>
  <dcterms:created xsi:type="dcterms:W3CDTF">2020-02-04T14:16:09Z</dcterms:created>
  <dcterms:modified xsi:type="dcterms:W3CDTF">2020-03-27T16:16:04Z</dcterms:modified>
</cp:coreProperties>
</file>